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7601447f5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7601447f5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741e80888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741e80888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72b95e2b4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72b95e2b4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7601447f5e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7601447f5e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72b95e2b4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72b95e2b4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741e80888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741e80888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72b95e2b4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72b95e2b4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72b95e2b4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72b95e2b4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741e80888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741e80888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741e80888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741e80888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741e8088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741e8088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741e80888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741e80888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741e80888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741e80888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741e80888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741e80888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741e80888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741e80888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741e808885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741e808885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741e808885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741e80888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741e808885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741e80888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gif"/><Relationship Id="rId4" Type="http://schemas.openxmlformats.org/officeDocument/2006/relationships/image" Target="../media/image18.gif"/><Relationship Id="rId5" Type="http://schemas.openxmlformats.org/officeDocument/2006/relationships/image" Target="../media/image2.gif"/><Relationship Id="rId6" Type="http://schemas.openxmlformats.org/officeDocument/2006/relationships/image" Target="../media/image4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gif"/><Relationship Id="rId4" Type="http://schemas.openxmlformats.org/officeDocument/2006/relationships/image" Target="../media/image18.gif"/><Relationship Id="rId5" Type="http://schemas.openxmlformats.org/officeDocument/2006/relationships/image" Target="../media/image2.gif"/><Relationship Id="rId6" Type="http://schemas.openxmlformats.org/officeDocument/2006/relationships/image" Target="../media/image4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0960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IEEE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Techloop IRIS:Intro to Machine Learning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/>
        </p:nvSpPr>
        <p:spPr>
          <a:xfrm>
            <a:off x="607400" y="1473825"/>
            <a:ext cx="9054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7425" lIns="127425" spcFirstLastPara="1" rIns="127425" wrap="square" tIns="127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93">
                <a:solidFill>
                  <a:schemeClr val="lt1"/>
                </a:solidFill>
              </a:rPr>
              <a:t>Tariffs</a:t>
            </a:r>
            <a:endParaRPr sz="1393">
              <a:solidFill>
                <a:schemeClr val="lt1"/>
              </a:solidFill>
            </a:endParaRPr>
          </a:p>
        </p:txBody>
      </p:sp>
      <p:sp>
        <p:nvSpPr>
          <p:cNvPr id="116" name="Google Shape;116;p22"/>
          <p:cNvSpPr txBox="1"/>
          <p:nvPr/>
        </p:nvSpPr>
        <p:spPr>
          <a:xfrm>
            <a:off x="1720545" y="1473825"/>
            <a:ext cx="9054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7425" lIns="127425" spcFirstLastPara="1" rIns="127425" wrap="square" tIns="127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93">
                <a:solidFill>
                  <a:schemeClr val="lt1"/>
                </a:solidFill>
              </a:rPr>
              <a:t>Tariffs</a:t>
            </a:r>
            <a:endParaRPr sz="1393">
              <a:solidFill>
                <a:schemeClr val="lt1"/>
              </a:solidFill>
            </a:endParaRPr>
          </a:p>
        </p:txBody>
      </p:sp>
      <p:sp>
        <p:nvSpPr>
          <p:cNvPr id="117" name="Google Shape;117;p22"/>
          <p:cNvSpPr txBox="1"/>
          <p:nvPr/>
        </p:nvSpPr>
        <p:spPr>
          <a:xfrm>
            <a:off x="2833708" y="1473825"/>
            <a:ext cx="9054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7425" lIns="127425" spcFirstLastPara="1" rIns="127425" wrap="square" tIns="127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93">
                <a:solidFill>
                  <a:schemeClr val="lt1"/>
                </a:solidFill>
              </a:rPr>
              <a:t>Tariffs</a:t>
            </a:r>
            <a:endParaRPr sz="1393">
              <a:solidFill>
                <a:schemeClr val="lt1"/>
              </a:solidFill>
            </a:endParaRPr>
          </a:p>
        </p:txBody>
      </p:sp>
      <p:sp>
        <p:nvSpPr>
          <p:cNvPr id="118" name="Google Shape;118;p22"/>
          <p:cNvSpPr txBox="1"/>
          <p:nvPr/>
        </p:nvSpPr>
        <p:spPr>
          <a:xfrm>
            <a:off x="491025" y="2888489"/>
            <a:ext cx="9054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7425" lIns="127425" spcFirstLastPara="1" rIns="127425" wrap="square" tIns="127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93">
                <a:solidFill>
                  <a:schemeClr val="lt1"/>
                </a:solidFill>
              </a:rPr>
              <a:t>AI</a:t>
            </a:r>
            <a:endParaRPr sz="1393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93">
              <a:solidFill>
                <a:schemeClr val="lt1"/>
              </a:solidFill>
            </a:endParaRPr>
          </a:p>
        </p:txBody>
      </p:sp>
      <p:sp>
        <p:nvSpPr>
          <p:cNvPr id="119" name="Google Shape;119;p22"/>
          <p:cNvSpPr txBox="1"/>
          <p:nvPr/>
        </p:nvSpPr>
        <p:spPr>
          <a:xfrm>
            <a:off x="1608845" y="2888489"/>
            <a:ext cx="9054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7425" lIns="127425" spcFirstLastPara="1" rIns="127425" wrap="square" tIns="127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93">
                <a:solidFill>
                  <a:schemeClr val="lt1"/>
                </a:solidFill>
              </a:rPr>
              <a:t>AI</a:t>
            </a:r>
            <a:endParaRPr sz="1393">
              <a:solidFill>
                <a:schemeClr val="lt1"/>
              </a:solidFill>
            </a:endParaRPr>
          </a:p>
        </p:txBody>
      </p:sp>
      <p:sp>
        <p:nvSpPr>
          <p:cNvPr id="120" name="Google Shape;120;p22"/>
          <p:cNvSpPr txBox="1"/>
          <p:nvPr/>
        </p:nvSpPr>
        <p:spPr>
          <a:xfrm>
            <a:off x="2833708" y="2888489"/>
            <a:ext cx="9054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7425" lIns="127425" spcFirstLastPara="1" rIns="127425" wrap="square" tIns="127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93">
                <a:solidFill>
                  <a:schemeClr val="lt1"/>
                </a:solidFill>
              </a:rPr>
              <a:t>AI</a:t>
            </a:r>
            <a:endParaRPr sz="1393">
              <a:solidFill>
                <a:schemeClr val="lt1"/>
              </a:solidFill>
            </a:endParaRPr>
          </a:p>
        </p:txBody>
      </p:sp>
      <p:sp>
        <p:nvSpPr>
          <p:cNvPr id="121" name="Google Shape;121;p22"/>
          <p:cNvSpPr txBox="1"/>
          <p:nvPr/>
        </p:nvSpPr>
        <p:spPr>
          <a:xfrm>
            <a:off x="491025" y="4377338"/>
            <a:ext cx="9054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7425" lIns="127425" spcFirstLastPara="1" rIns="127425" wrap="square" tIns="127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93">
                <a:solidFill>
                  <a:schemeClr val="lt1"/>
                </a:solidFill>
              </a:rPr>
              <a:t>Rain</a:t>
            </a:r>
            <a:endParaRPr sz="1393">
              <a:solidFill>
                <a:schemeClr val="lt1"/>
              </a:solidFill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1608845" y="4377338"/>
            <a:ext cx="9054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7425" lIns="127425" spcFirstLastPara="1" rIns="127425" wrap="square" tIns="127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93">
                <a:solidFill>
                  <a:schemeClr val="lt1"/>
                </a:solidFill>
              </a:rPr>
              <a:t>Rain</a:t>
            </a:r>
            <a:endParaRPr sz="1393">
              <a:solidFill>
                <a:schemeClr val="lt1"/>
              </a:solidFill>
            </a:endParaRPr>
          </a:p>
        </p:txBody>
      </p:sp>
      <p:sp>
        <p:nvSpPr>
          <p:cNvPr id="123" name="Google Shape;123;p22"/>
          <p:cNvSpPr txBox="1"/>
          <p:nvPr/>
        </p:nvSpPr>
        <p:spPr>
          <a:xfrm>
            <a:off x="2619483" y="4377338"/>
            <a:ext cx="9054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7425" lIns="127425" spcFirstLastPara="1" rIns="127425" wrap="square" tIns="127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93">
                <a:solidFill>
                  <a:schemeClr val="lt1"/>
                </a:solidFill>
              </a:rPr>
              <a:t>Rain</a:t>
            </a:r>
            <a:endParaRPr sz="1393">
              <a:solidFill>
                <a:schemeClr val="lt1"/>
              </a:solidFill>
            </a:endParaRPr>
          </a:p>
        </p:txBody>
      </p:sp>
      <p:pic>
        <p:nvPicPr>
          <p:cNvPr descr="a cartoon of a man giving a speech next to a woman with the words taxes baby below him (Provided by Tenor)"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025" y="598425"/>
            <a:ext cx="1021775" cy="87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of a man giving a speech next to a woman with the words taxes baby below him (Provided by Tenor)"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838" y="598425"/>
            <a:ext cx="1021775" cy="87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of a man giving a speech next to a woman with the words taxes baby below him (Provided by Tenor)"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6663" y="598425"/>
            <a:ext cx="1021775" cy="87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man wearing glasses and a suit has ai generated written on the bottom of his face (Provided by Tenor)" id="127" name="Google Shape;1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438" y="2073775"/>
            <a:ext cx="905400" cy="90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man wearing glasses and a suit has ai generated written on the bottom of his face (Provided by Tenor)" id="128" name="Google Shape;1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5250" y="2073775"/>
            <a:ext cx="905400" cy="90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man wearing glasses and a suit has ai generated written on the bottom of his face (Provided by Tenor)"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9463" y="2073775"/>
            <a:ext cx="905400" cy="90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watercolor painting of a cloud with rain drops falling from it (Provided by Tenor)" id="130" name="Google Shape;13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452" y="3652075"/>
            <a:ext cx="764540" cy="798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watercolor painting of a cloud with rain drops falling from it (Provided by Tenor)" id="131" name="Google Shape;13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8465" y="3652075"/>
            <a:ext cx="764540" cy="798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watercolor painting of a cloud with rain drops falling from it (Provided by Tenor)" id="132" name="Google Shape;13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5052" y="3652075"/>
            <a:ext cx="764540" cy="798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ed arrow points to a red circle on a white background (Provided by Tenor)" id="133" name="Google Shape;13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655260">
            <a:off x="3728255" y="1197580"/>
            <a:ext cx="2748340" cy="27483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ed arrow points to a red circle on a white background (Provided by Tenor)" id="134" name="Google Shape;13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234840">
            <a:off x="3463281" y="1501904"/>
            <a:ext cx="2748341" cy="27483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ed arrow points to a red circle on a white background (Provided by Tenor)" id="135" name="Google Shape;13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3463280" y="1944905"/>
            <a:ext cx="2748341" cy="27483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ed arrow points to a red circle on a white background (Provided by Tenor)" id="136" name="Google Shape;13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100000">
            <a:off x="6011181" y="1682981"/>
            <a:ext cx="2493789" cy="24937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of a man giving a speech next to a woman with the words taxes baby below him (Provided by Tenor)"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7938" y="1944900"/>
            <a:ext cx="1021775" cy="87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 txBox="1"/>
          <p:nvPr/>
        </p:nvSpPr>
        <p:spPr>
          <a:xfrm>
            <a:off x="7331383" y="2979175"/>
            <a:ext cx="9054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7425" lIns="127425" spcFirstLastPara="1" rIns="127425" wrap="square" tIns="127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93">
                <a:solidFill>
                  <a:schemeClr val="lt1"/>
                </a:solidFill>
              </a:rPr>
              <a:t>Tariffs</a:t>
            </a:r>
            <a:endParaRPr sz="1393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5400" y="331300"/>
            <a:ext cx="3791075" cy="452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2750350" y="144725"/>
            <a:ext cx="350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Unsupervised Learning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311700" y="556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Unlabelled dataset </a:t>
            </a:r>
            <a:br>
              <a:rPr lang="en" sz="1600">
                <a:solidFill>
                  <a:schemeClr val="lt1"/>
                </a:solidFill>
              </a:rPr>
            </a:br>
            <a:r>
              <a:rPr lang="en" sz="1600">
                <a:solidFill>
                  <a:schemeClr val="lt1"/>
                </a:solidFill>
              </a:rPr>
              <a:t>Categorises data 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It's learning patterns and structures from data </a:t>
            </a:r>
            <a:r>
              <a:rPr i="1" lang="en" sz="1600">
                <a:solidFill>
                  <a:schemeClr val="lt1"/>
                </a:solidFill>
              </a:rPr>
              <a:t>without</a:t>
            </a:r>
            <a:r>
              <a:rPr lang="en" sz="1600">
                <a:solidFill>
                  <a:schemeClr val="lt1"/>
                </a:solidFill>
              </a:rPr>
              <a:t> being given the right answers or labels.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Categorization of news articles about a topic.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525" y="2652700"/>
            <a:ext cx="8204925" cy="220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artoon of a man giving a speech next to a woman with the words taxes baby below him (Provided by Tenor)"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025" y="598425"/>
            <a:ext cx="1021775" cy="87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of a man giving a speech next to a woman with the words taxes baby below him (Provided by Tenor)"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838" y="598425"/>
            <a:ext cx="1021775" cy="87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of a man giving a speech next to a woman with the words taxes baby below him (Provided by Tenor)"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6663" y="598425"/>
            <a:ext cx="1021775" cy="87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man wearing glasses and a suit has ai generated written on the bottom of his face (Provided by Tenor)" id="159" name="Google Shape;15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438" y="2073775"/>
            <a:ext cx="905400" cy="90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man wearing glasses and a suit has ai generated written on the bottom of his face (Provided by Tenor)" id="160" name="Google Shape;16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5250" y="2073775"/>
            <a:ext cx="905400" cy="90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man wearing glasses and a suit has ai generated written on the bottom of his face (Provided by Tenor)"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9463" y="2073775"/>
            <a:ext cx="905400" cy="90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watercolor painting of a cloud with rain drops falling from it (Provided by Tenor)" id="162" name="Google Shape;16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452" y="3652075"/>
            <a:ext cx="764540" cy="798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watercolor painting of a cloud with rain drops falling from it (Provided by Tenor)" id="163" name="Google Shape;16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8465" y="3652075"/>
            <a:ext cx="764540" cy="798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watercolor painting of a cloud with rain drops falling from it (Provided by Tenor)" id="164" name="Google Shape;16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5052" y="3652075"/>
            <a:ext cx="764540" cy="798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ed arrow points to a red circle on a white background (Provided by Tenor)" id="165" name="Google Shape;16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655260">
            <a:off x="3728255" y="1197580"/>
            <a:ext cx="2748340" cy="27483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ed arrow points to a red circle on a white background (Provided by Tenor)" id="166" name="Google Shape;16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234840">
            <a:off x="3463281" y="1501904"/>
            <a:ext cx="2748341" cy="27483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ed arrow points to a red circle on a white background (Provided by Tenor)" id="167" name="Google Shape;16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3463280" y="1944905"/>
            <a:ext cx="2748341" cy="27483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ed arrow points to a red circle on a white background (Provided by Tenor)" id="168" name="Google Shape;16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100000">
            <a:off x="6011181" y="1682981"/>
            <a:ext cx="2493789" cy="24937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of a man giving a speech next to a woman with the words taxes baby below him (Provided by Tenor)"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7938" y="1944900"/>
            <a:ext cx="1021775" cy="87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 txBox="1"/>
          <p:nvPr/>
        </p:nvSpPr>
        <p:spPr>
          <a:xfrm>
            <a:off x="7320708" y="2803875"/>
            <a:ext cx="9054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7425" lIns="127425" spcFirstLastPara="1" rIns="127425" wrap="square" tIns="127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93">
                <a:solidFill>
                  <a:schemeClr val="lt1"/>
                </a:solidFill>
              </a:rPr>
              <a:t>Tax Related</a:t>
            </a:r>
            <a:endParaRPr sz="1393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93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2666100" y="232875"/>
            <a:ext cx="381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Reinforcement Learning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6" name="Google Shape;176;p26"/>
          <p:cNvSpPr txBox="1"/>
          <p:nvPr>
            <p:ph idx="1" type="body"/>
          </p:nvPr>
        </p:nvSpPr>
        <p:spPr>
          <a:xfrm>
            <a:off x="3749075" y="1152475"/>
            <a:ext cx="4963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Learning based on rewards</a:t>
            </a:r>
            <a:br>
              <a:rPr lang="en">
                <a:solidFill>
                  <a:schemeClr val="lt1"/>
                </a:solidFill>
              </a:rPr>
            </a:b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Room-mate training program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If they bring you water when you ask them:Reward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If they don’t:No reward</a:t>
            </a:r>
            <a:br>
              <a:rPr lang="en">
                <a:solidFill>
                  <a:schemeClr val="lt1"/>
                </a:solidFill>
              </a:rPr>
            </a:b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At the end it’s a happy ending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282" y="1152482"/>
            <a:ext cx="3181797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5150" y="311000"/>
            <a:ext cx="5111549" cy="455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type="title"/>
          </p:nvPr>
        </p:nvSpPr>
        <p:spPr>
          <a:xfrm>
            <a:off x="2760150" y="2105525"/>
            <a:ext cx="362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Analysis Session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title"/>
          </p:nvPr>
        </p:nvSpPr>
        <p:spPr>
          <a:xfrm>
            <a:off x="3917850" y="2170175"/>
            <a:ext cx="130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Project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4875" y="280450"/>
            <a:ext cx="4525875" cy="458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5425" y="284225"/>
            <a:ext cx="4615349" cy="457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98725" y="519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>
                <a:solidFill>
                  <a:schemeClr val="lt1"/>
                </a:solidFill>
              </a:rPr>
              <a:t>2 magical Words of this century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982075"/>
            <a:ext cx="8520600" cy="45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6000">
                <a:solidFill>
                  <a:srgbClr val="FFFFFF"/>
                </a:solidFill>
              </a:rPr>
              <a:t>Artificial Intelligence</a:t>
            </a:r>
            <a:endParaRPr b="1" i="1" sz="6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</a:rPr>
              <a:t>Computer Systems that minim human intelligence</a:t>
            </a:r>
            <a:endParaRPr sz="25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AI is the new electricity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It’s everywhere</a:t>
            </a:r>
            <a:br>
              <a:rPr lang="en" sz="2000">
                <a:solidFill>
                  <a:srgbClr val="FFFFFF"/>
                </a:solidFill>
              </a:rPr>
            </a:br>
            <a:r>
              <a:rPr lang="en" sz="2000">
                <a:solidFill>
                  <a:srgbClr val="FFFFFF"/>
                </a:solidFill>
              </a:rPr>
              <a:t>It can beat chess masters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It is </a:t>
            </a:r>
            <a:r>
              <a:rPr lang="en" sz="2000">
                <a:solidFill>
                  <a:srgbClr val="FFFFFF"/>
                </a:solidFill>
              </a:rPr>
              <a:t>being used in every domain </a:t>
            </a:r>
            <a:r>
              <a:rPr lang="en" sz="2000">
                <a:solidFill>
                  <a:srgbClr val="FF0000"/>
                </a:solidFill>
              </a:rPr>
              <a:t>“even humanities”</a:t>
            </a:r>
            <a:endParaRPr sz="20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Its rate of increase is increasing rapidly every tick…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We have a lot of data and a lot of opportunities</a:t>
            </a:r>
            <a:br>
              <a:rPr lang="en" sz="2000">
                <a:solidFill>
                  <a:srgbClr val="FFFFFF"/>
                </a:solidFill>
              </a:rPr>
            </a:br>
            <a:r>
              <a:rPr lang="en" sz="2000">
                <a:solidFill>
                  <a:srgbClr val="FFFFFF"/>
                </a:solidFill>
              </a:rPr>
              <a:t>Best time to get in is now</a:t>
            </a:r>
            <a:br>
              <a:rPr lang="en" sz="2000">
                <a:solidFill>
                  <a:srgbClr val="FFFFFF"/>
                </a:solidFill>
              </a:rPr>
            </a:br>
            <a:br>
              <a:rPr lang="en" sz="2000">
                <a:solidFill>
                  <a:srgbClr val="FFFFFF"/>
                </a:solidFill>
              </a:rPr>
            </a:b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4762" y="406675"/>
            <a:ext cx="3354474" cy="443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429975" y="594125"/>
            <a:ext cx="8538900" cy="9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It wasn’t until the last decade when the area of NN really took off under deep learning</a:t>
            </a:r>
            <a:br>
              <a:rPr lang="en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</p:txBody>
      </p:sp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400" y="1431975"/>
            <a:ext cx="3064100" cy="34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2400" y="2798975"/>
            <a:ext cx="4260470" cy="205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0851" y="1193151"/>
            <a:ext cx="3302024" cy="160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2175" y="265500"/>
            <a:ext cx="4079649" cy="451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3034975" y="223625"/>
            <a:ext cx="292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Machine Learning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311700" y="796325"/>
            <a:ext cx="8520600" cy="41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Field of study that gives computer systems the </a:t>
            </a:r>
            <a:r>
              <a:rPr lang="en">
                <a:solidFill>
                  <a:schemeClr val="lt1"/>
                </a:solidFill>
              </a:rPr>
              <a:t>ability</a:t>
            </a:r>
            <a:r>
              <a:rPr lang="en">
                <a:solidFill>
                  <a:schemeClr val="lt1"/>
                </a:solidFill>
              </a:rPr>
              <a:t> to learn without being explicitly programmed.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900" y="1845459"/>
            <a:ext cx="4840599" cy="2533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1100" y="1845450"/>
            <a:ext cx="3354598" cy="298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450150" y="340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Supervised Learning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45015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Learns from </a:t>
            </a:r>
            <a:r>
              <a:rPr lang="en">
                <a:solidFill>
                  <a:schemeClr val="lt1"/>
                </a:solidFill>
              </a:rPr>
              <a:t>benign</a:t>
            </a:r>
            <a:r>
              <a:rPr lang="en">
                <a:solidFill>
                  <a:schemeClr val="lt1"/>
                </a:solidFill>
              </a:rPr>
              <a:t> given the right answers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Labelled data is used here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X—&gt;Y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Image —&gt; Cat,Dog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Text—&gt; Is a joke ?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062" y="2777850"/>
            <a:ext cx="5435876" cy="203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0"/>
          <p:cNvSpPr txBox="1"/>
          <p:nvPr/>
        </p:nvSpPr>
        <p:spPr>
          <a:xfrm>
            <a:off x="5358100" y="3581425"/>
            <a:ext cx="28866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Iphone </a:t>
            </a:r>
            <a:r>
              <a:rPr lang="en" sz="1800">
                <a:solidFill>
                  <a:schemeClr val="lt1"/>
                </a:solidFill>
              </a:rPr>
              <a:t>Sales Prediction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00" name="Google Shape;100;p20" title="machine-learning-supervised-learning-example-4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850" y="986325"/>
            <a:ext cx="4613534" cy="259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1" name="Google Shape;101;p20"/>
          <p:cNvSpPr txBox="1"/>
          <p:nvPr/>
        </p:nvSpPr>
        <p:spPr>
          <a:xfrm>
            <a:off x="1204525" y="3581425"/>
            <a:ext cx="27474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Housing Price Prediction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02" name="Google Shape;102;p20"/>
          <p:cNvSpPr txBox="1"/>
          <p:nvPr/>
        </p:nvSpPr>
        <p:spPr>
          <a:xfrm>
            <a:off x="1981900" y="282100"/>
            <a:ext cx="42330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</a:rPr>
              <a:t>Regression</a:t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3900" y="986333"/>
            <a:ext cx="3494125" cy="2595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513300" y="242625"/>
            <a:ext cx="211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Classification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9" name="Google Shape;109;p21"/>
          <p:cNvSpPr txBox="1"/>
          <p:nvPr/>
        </p:nvSpPr>
        <p:spPr>
          <a:xfrm>
            <a:off x="416500" y="2228025"/>
            <a:ext cx="11715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574" y="981525"/>
            <a:ext cx="7617876" cy="318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